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4" r:id="rId9"/>
    <p:sldId id="262" r:id="rId10"/>
    <p:sldId id="263" r:id="rId11"/>
  </p:sldIdLst>
  <p:sldSz cx="10080625" cy="7559675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8" autoAdjust="0"/>
    <p:restoredTop sz="94662" autoAdjust="0"/>
  </p:normalViewPr>
  <p:slideViewPr>
    <p:cSldViewPr>
      <p:cViewPr varScale="1">
        <p:scale>
          <a:sx n="56" d="100"/>
          <a:sy n="56" d="100"/>
        </p:scale>
        <p:origin x="1422" y="66"/>
      </p:cViewPr>
      <p:guideLst>
        <p:guide orient="horz" pos="2381"/>
        <p:guide pos="3175"/>
      </p:guideLst>
    </p:cSldViewPr>
  </p:slideViewPr>
  <p:outlineViewPr>
    <p:cViewPr>
      <p:scale>
        <a:sx n="33" d="100"/>
        <a:sy n="33" d="100"/>
      </p:scale>
      <p:origin x="0" y="60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184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 idx="2"/>
          </p:nvPr>
        </p:nvSpPr>
        <p:spPr>
          <a:xfrm>
            <a:off x="1312920" y="1027079"/>
            <a:ext cx="4933800" cy="370044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3"/>
          </p:nvPr>
        </p:nvSpPr>
        <p:spPr>
          <a:xfrm>
            <a:off x="1169640" y="5086800"/>
            <a:ext cx="5226120" cy="4107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7530030"/>
      </p:ext>
    </p:extLst>
  </p:cSld>
  <p:clrMap bg1="lt1" tx1="dk1" bg2="lt2" tx2="dk2" accent1="accent1" accent2="accent2" accent3="accent3" accent4="accent4" accent5="accent5" accent6="accent6" hlink="hlink" folHlink="folHlink"/>
  <p:notesStyle>
    <a:lvl1pPr rtl="0" hangingPunct="0">
      <a:tabLst/>
      <a:defRPr lang="fr-FR" sz="2400" b="0" i="0" u="none" strike="noStrike">
        <a:ln>
          <a:noFill/>
        </a:ln>
        <a:solidFill>
          <a:srgbClr val="000000"/>
        </a:solidFill>
        <a:latin typeface="Thorndale" pitchFamily="18"/>
        <a:cs typeface="Arial Unicode MS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2920" y="1027079"/>
            <a:ext cx="4933800" cy="3700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600"/>
          </a:xfrm>
        </p:spPr>
        <p:txBody>
          <a:bodyPr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2920" y="1027079"/>
            <a:ext cx="4933800" cy="3700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2920" y="1027079"/>
            <a:ext cx="4933800" cy="3700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2920" y="1027079"/>
            <a:ext cx="4933800" cy="3700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2920" y="1027079"/>
            <a:ext cx="4933800" cy="3700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2920" y="1027079"/>
            <a:ext cx="4933800" cy="3700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2920" y="1027079"/>
            <a:ext cx="4933800" cy="3700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2920" y="1027079"/>
            <a:ext cx="4933800" cy="3700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2147731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854673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97725" y="700088"/>
            <a:ext cx="2151063" cy="620077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41363" y="700088"/>
            <a:ext cx="6303962" cy="620077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286196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509590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4928074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2542169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41363" y="2101850"/>
            <a:ext cx="4227512" cy="476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21275" y="2101850"/>
            <a:ext cx="4227513" cy="476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569578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03743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3746705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7766661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189057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7658304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3597610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337125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97725" y="555625"/>
            <a:ext cx="2151063" cy="63087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41363" y="555625"/>
            <a:ext cx="6303962" cy="63087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48894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172752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22325" y="2138363"/>
            <a:ext cx="4132263" cy="476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06988" y="2138363"/>
            <a:ext cx="4133850" cy="476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117598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343922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395800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1570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138398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763718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-360" y="-360"/>
            <a:ext cx="10080000" cy="75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Espace réservé du titre 2"/>
          <p:cNvSpPr txBox="1">
            <a:spLocks noGrp="1"/>
          </p:cNvSpPr>
          <p:nvPr>
            <p:ph type="title"/>
          </p:nvPr>
        </p:nvSpPr>
        <p:spPr>
          <a:xfrm>
            <a:off x="740879" y="699480"/>
            <a:ext cx="860796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endParaRPr lang="fr-FR"/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1"/>
          </p:nvPr>
        </p:nvSpPr>
        <p:spPr>
          <a:xfrm>
            <a:off x="822600" y="2137680"/>
            <a:ext cx="8418240" cy="4762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504000" marR="0" lvl="0" indent="-432000" algn="l">
              <a:buClr>
                <a:srgbClr val="99284C"/>
              </a:buClr>
              <a:buSzPct val="75000"/>
              <a:buFont typeface="StarSymbol" pitchFamily="2"/>
              <a:buNone/>
              <a:defRPr lang="fr-FR" sz="12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defPPr>
            <a:lvl1pPr marL="504000" marR="0" lvl="0" indent="-432000" algn="l">
              <a:buClr>
                <a:srgbClr val="99284C"/>
              </a:buClr>
              <a:buSzPct val="75000"/>
              <a:buFont typeface="StarSymbol" pitchFamily="2"/>
              <a:buChar char=""/>
              <a:defRPr lang="fr-FR" sz="12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1pPr>
            <a:lvl2pPr marL="792000" marR="0" lvl="1" indent="-432000" algn="l">
              <a:buClr>
                <a:srgbClr val="99284C"/>
              </a:buClr>
              <a:buSzPct val="75000"/>
              <a:buFont typeface="StarSymbol" pitchFamily="2"/>
              <a:buChar char=""/>
              <a:defRPr lang="fr-FR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2pPr>
            <a:lvl3pPr marL="1080000" marR="0" lvl="2" indent="-432000" algn="l">
              <a:buClr>
                <a:srgbClr val="99284C"/>
              </a:buClr>
              <a:buSzPct val="75000"/>
              <a:buFont typeface="StarSymbol" pitchFamily="2"/>
              <a:buChar char=""/>
              <a:defRPr lang="fr-FR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3pPr>
            <a:lvl4pPr marL="1368000" marR="0" lvl="3" indent="-432000" algn="l">
              <a:buClr>
                <a:srgbClr val="99284C"/>
              </a:buClr>
              <a:buSzPct val="75000"/>
              <a:buFont typeface="StarSymbol" pitchFamily="2"/>
              <a:buChar char=""/>
              <a:defRPr lang="fr-F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4pPr>
            <a:lvl5pPr marL="1656000" marR="0" lvl="4" indent="-432000" algn="l">
              <a:buClr>
                <a:srgbClr val="99284C"/>
              </a:buClr>
              <a:buSzPct val="75000"/>
              <a:buFont typeface="StarSymbol" pitchFamily="2"/>
              <a:buChar char=""/>
              <a:defRPr lang="fr-F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5pPr>
            <a:lvl6pPr marL="1944000" marR="0" lvl="5" indent="-432000" algn="l">
              <a:buClr>
                <a:srgbClr val="99284C"/>
              </a:buClr>
              <a:buSzPct val="75000"/>
              <a:buFont typeface="StarSymbol" pitchFamily="2"/>
              <a:buChar char=""/>
              <a:defRPr lang="fr-F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6pPr>
            <a:lvl7pPr marL="2232000" marR="0" lvl="6" indent="-432000" algn="l">
              <a:buClr>
                <a:srgbClr val="99284C"/>
              </a:buClr>
              <a:buSzPct val="75000"/>
              <a:buFont typeface="StarSymbol" pitchFamily="2"/>
              <a:buChar char=""/>
              <a:defRPr lang="fr-F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7pPr>
            <a:lvl8pPr marL="2520000" marR="0" lvl="7" indent="-432000" algn="l">
              <a:buClr>
                <a:srgbClr val="99284C"/>
              </a:buClr>
              <a:buSzPct val="75000"/>
              <a:buFont typeface="StarSymbol" pitchFamily="2"/>
              <a:buChar char=""/>
              <a:defRPr lang="fr-F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8pPr>
            <a:lvl9pPr marL="2808000" marR="0" lvl="8" indent="-432000" algn="l">
              <a:buClr>
                <a:srgbClr val="99284C"/>
              </a:buClr>
              <a:buSzPct val="75000"/>
              <a:buFont typeface="StarSymbol" pitchFamily="2"/>
              <a:buChar char=""/>
              <a:defRPr lang="fr-FR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hangingPunct="0">
        <a:tabLst/>
        <a:defRPr lang="fr-FR" sz="3600" b="1" i="1" u="none" strike="noStrike">
          <a:ln>
            <a:noFill/>
          </a:ln>
          <a:solidFill>
            <a:srgbClr val="99284C"/>
          </a:solidFill>
          <a:latin typeface="Albany" pitchFamily="34"/>
          <a:cs typeface="Arial Unicode MS" pitchFamily="2"/>
        </a:defRPr>
      </a:lvl1pPr>
    </p:titleStyle>
    <p:bodyStyle>
      <a:lvl1pPr marL="0" marR="0" indent="0" algn="l" rtl="0" hangingPunct="0">
        <a:tabLst/>
        <a:defRPr lang="fr-FR" sz="1200" b="0" i="0" u="none" strike="noStrike">
          <a:ln>
            <a:noFill/>
          </a:ln>
          <a:solidFill>
            <a:srgbClr val="333333"/>
          </a:solidFill>
          <a:latin typeface="Albany" pitchFamily="34"/>
          <a:cs typeface="Arial Unicode MS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5360" y="1893960"/>
            <a:ext cx="9674640" cy="5666040"/>
          </a:xfrm>
          <a:prstGeom prst="rect">
            <a:avLst/>
          </a:prstGeom>
          <a:solidFill>
            <a:srgbClr val="DDDDDD"/>
          </a:solidFill>
          <a:ln w="25400">
            <a:solidFill>
              <a:srgbClr val="C0C0C0"/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fr-FR" sz="2400">
              <a:solidFill>
                <a:srgbClr val="000000"/>
              </a:solidFill>
              <a:latin typeface="Thorndale" pitchFamily="18"/>
              <a:ea typeface="HG Mincho Light J" pitchFamily="2"/>
              <a:cs typeface="Arial Unicode MS" pitchFamily="2"/>
            </a:endParaRPr>
          </a:p>
        </p:txBody>
      </p:sp>
      <p:sp>
        <p:nvSpPr>
          <p:cNvPr id="3" name="Espace réservé du titre 2"/>
          <p:cNvSpPr txBox="1">
            <a:spLocks noGrp="1"/>
          </p:cNvSpPr>
          <p:nvPr>
            <p:ph type="title"/>
          </p:nvPr>
        </p:nvSpPr>
        <p:spPr>
          <a:xfrm>
            <a:off x="740879" y="555480"/>
            <a:ext cx="860796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endParaRPr lang="fr-FR"/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1"/>
          </p:nvPr>
        </p:nvSpPr>
        <p:spPr>
          <a:xfrm>
            <a:off x="740879" y="2101680"/>
            <a:ext cx="8607960" cy="4762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 algn="l">
              <a:spcBef>
                <a:spcPts val="0"/>
              </a:spcBef>
              <a:spcAft>
                <a:spcPts val="1414"/>
              </a:spcAft>
              <a:buClr>
                <a:srgbClr val="0E594D"/>
              </a:buClr>
              <a:buSzPct val="45000"/>
              <a:buFont typeface="StarSymbol"/>
              <a:buNone/>
              <a:defRPr lang="fr-FR" sz="12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4"/>
              </a:spcAft>
              <a:buClr>
                <a:srgbClr val="0E594D"/>
              </a:buClr>
              <a:buSzPct val="45000"/>
              <a:buFont typeface="StarSymbol"/>
              <a:buChar char="●"/>
              <a:defRPr lang="fr-FR" sz="12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1134"/>
              </a:spcAft>
              <a:buClr>
                <a:srgbClr val="000000"/>
              </a:buClr>
              <a:buSzPct val="75000"/>
              <a:buFont typeface="StarSymbol"/>
              <a:buChar char="–"/>
              <a:defRPr lang="fr-FR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000000"/>
              </a:buClr>
              <a:buSzPct val="75000"/>
              <a:buFont typeface="StarSymbol"/>
              <a:buChar char="–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81440" cy="91835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fr-FR" sz="2400">
              <a:solidFill>
                <a:srgbClr val="000000"/>
              </a:solidFill>
              <a:latin typeface="Thorndale" pitchFamily="18"/>
              <a:ea typeface="HG Mincho Light J" pitchFamily="2"/>
              <a:cs typeface="Arial Unicode MS" pitchFamily="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381399"/>
            <a:ext cx="181440" cy="91835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fr-FR" sz="2400">
              <a:solidFill>
                <a:srgbClr val="000000"/>
              </a:solidFill>
              <a:latin typeface="Thorndale" pitchFamily="18"/>
              <a:ea typeface="HG Mincho Light J" pitchFamily="2"/>
              <a:cs typeface="Arial Unicode MS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168560"/>
            <a:ext cx="181440" cy="91835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fr-FR" sz="2400">
              <a:solidFill>
                <a:srgbClr val="000000"/>
              </a:solidFill>
              <a:latin typeface="Thorndale" pitchFamily="18"/>
              <a:ea typeface="HG Mincho Light J" pitchFamily="2"/>
              <a:cs typeface="Arial Unicode MS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hangingPunct="0">
        <a:tabLst/>
        <a:defRPr lang="fr-FR" sz="1200" b="1" i="0" u="none" strike="noStrike">
          <a:ln>
            <a:noFill/>
          </a:ln>
          <a:solidFill>
            <a:srgbClr val="333333"/>
          </a:solidFill>
          <a:latin typeface="Albany" pitchFamily="34"/>
          <a:cs typeface="Arial Unicode MS" pitchFamily="2"/>
        </a:defRPr>
      </a:lvl1pPr>
    </p:titleStyle>
    <p:bodyStyle>
      <a:lvl1pPr marL="0" marR="0" indent="0" algn="l" rtl="0" hangingPunct="0">
        <a:spcBef>
          <a:spcPts val="0"/>
        </a:spcBef>
        <a:spcAft>
          <a:spcPts val="1414"/>
        </a:spcAft>
        <a:tabLst/>
        <a:defRPr lang="fr-FR" sz="1200" b="0" i="0" u="none" strike="noStrike">
          <a:ln>
            <a:noFill/>
          </a:ln>
          <a:solidFill>
            <a:srgbClr val="000000"/>
          </a:solidFill>
          <a:latin typeface="Albany" pitchFamily="34"/>
          <a:cs typeface="Arial Unicode MS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740879" y="555480"/>
            <a:ext cx="8607960" cy="452519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fr-FR" dirty="0"/>
              <a:t>   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740879" y="2101680"/>
            <a:ext cx="8607960" cy="3780522"/>
          </a:xfrm>
        </p:spPr>
        <p:txBody>
          <a:bodyPr>
            <a:spAutoFit/>
          </a:bodyPr>
          <a:lstStyle>
            <a:defPPr marL="432000" marR="0" lvl="0" indent="-324000" algn="l">
              <a:spcBef>
                <a:spcPts val="0"/>
              </a:spcBef>
              <a:spcAft>
                <a:spcPts val="1414"/>
              </a:spcAft>
              <a:buClr>
                <a:srgbClr val="0E594D"/>
              </a:buClr>
              <a:buSzPct val="45000"/>
              <a:buFont typeface="StarSymbol"/>
              <a:buNone/>
              <a:defRPr lang="fr-FR" sz="12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4"/>
              </a:spcAft>
              <a:buClr>
                <a:srgbClr val="0E594D"/>
              </a:buClr>
              <a:buSzPct val="45000"/>
              <a:buFont typeface="StarSymbol"/>
              <a:buChar char="●"/>
              <a:defRPr lang="fr-FR" sz="12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1134"/>
              </a:spcAft>
              <a:buClr>
                <a:srgbClr val="000000"/>
              </a:buClr>
              <a:buSzPct val="75000"/>
              <a:buFont typeface="StarSymbol"/>
              <a:buChar char="–"/>
              <a:defRPr lang="fr-FR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000000"/>
              </a:buClr>
              <a:buSzPct val="75000"/>
              <a:buFont typeface="StarSymbol"/>
              <a:buChar char="–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9pPr>
          </a:lstStyle>
          <a:p>
            <a:pPr lvl="0" algn="ctr">
              <a:buNone/>
            </a:pPr>
            <a:r>
              <a:rPr lang="fr-FR" sz="6600" dirty="0"/>
              <a:t>REUNION PREPARATION CLASSE DE NEIGE</a:t>
            </a:r>
          </a:p>
          <a:p>
            <a:pPr lvl="0" algn="ctr">
              <a:buNone/>
            </a:pPr>
            <a:r>
              <a:rPr lang="fr-FR" sz="3600" dirty="0"/>
              <a:t>Lundi 9 septembre 2019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575816" y="251445"/>
            <a:ext cx="8808840" cy="984885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fr-FR" sz="3200" u="sng" dirty="0"/>
              <a:t>Classe de neige </a:t>
            </a:r>
            <a:br>
              <a:rPr lang="fr-FR" sz="3200" u="sng" dirty="0"/>
            </a:br>
            <a:r>
              <a:rPr lang="fr-FR" sz="3200" u="sng" dirty="0"/>
              <a:t>Présentation générale</a:t>
            </a:r>
          </a:p>
        </p:txBody>
      </p:sp>
      <p:sp>
        <p:nvSpPr>
          <p:cNvPr id="3" name="Sous-titre 2"/>
          <p:cNvSpPr txBox="1">
            <a:spLocks noGrp="1"/>
          </p:cNvSpPr>
          <p:nvPr>
            <p:ph type="subTitle" idx="4294967295"/>
          </p:nvPr>
        </p:nvSpPr>
        <p:spPr>
          <a:xfrm>
            <a:off x="503808" y="370200"/>
            <a:ext cx="9144224" cy="7017306"/>
          </a:xfrm>
        </p:spPr>
        <p:txBody>
          <a:bodyPr wrap="square" anchor="ctr"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●"/>
            </a:lvl1pPr>
            <a:lvl2pPr lvl="1">
              <a:buClr>
                <a:srgbClr val="000000"/>
              </a:buClr>
              <a:buSzPct val="45000"/>
              <a:buFont typeface="StarSymbol"/>
              <a:buChar char="●"/>
            </a:lvl2pPr>
            <a:lvl3pPr lvl="2">
              <a:buClr>
                <a:srgbClr val="000000"/>
              </a:buClr>
              <a:buSzPct val="45000"/>
              <a:buFont typeface="StarSymbol"/>
              <a:buChar char="●"/>
            </a:lvl3pPr>
            <a:lvl4pPr lvl="3">
              <a:buClr>
                <a:srgbClr val="000000"/>
              </a:buClr>
              <a:buSzPct val="45000"/>
              <a:buFont typeface="StarSymbol"/>
              <a:buChar char="●"/>
            </a:lvl4pPr>
            <a:lvl5pPr lvl="4">
              <a:buClr>
                <a:srgbClr val="000000"/>
              </a:buClr>
              <a:buSzPct val="45000"/>
              <a:buFont typeface="StarSymbol"/>
              <a:buChar char="●"/>
            </a:lvl5pPr>
            <a:lvl6pPr lvl="5">
              <a:buClr>
                <a:srgbClr val="000000"/>
              </a:buClr>
              <a:buSzPct val="45000"/>
              <a:buFont typeface="StarSymbol"/>
              <a:buChar char="●"/>
            </a:lvl6pPr>
            <a:lvl7pPr lvl="6">
              <a:buClr>
                <a:srgbClr val="000000"/>
              </a:buClr>
              <a:buSzPct val="45000"/>
              <a:buFont typeface="StarSymbol"/>
              <a:buChar char="●"/>
            </a:lvl7pPr>
            <a:lvl8pPr lvl="7">
              <a:buClr>
                <a:srgbClr val="000000"/>
              </a:buClr>
              <a:buSzPct val="45000"/>
              <a:buFont typeface="StarSymbol"/>
              <a:buChar char="●"/>
            </a:lvl8pPr>
            <a:lvl9pPr lvl="8">
              <a:buClr>
                <a:srgbClr val="000000"/>
              </a:buClr>
              <a:buSzPct val="45000"/>
              <a:buFont typeface="StarSymbol"/>
              <a:buChar char="●"/>
            </a:lvl9pPr>
          </a:lstStyle>
          <a:p>
            <a:pPr marL="216000" lvl="0" indent="-216000">
              <a:buNone/>
            </a:pPr>
            <a:endParaRPr lang="fr-FR" sz="2200" b="1" u="sng" dirty="0">
              <a:latin typeface="Thorndale" pitchFamily="18"/>
            </a:endParaRPr>
          </a:p>
          <a:p>
            <a:pPr marL="216000" lvl="0" indent="-216000">
              <a:buNone/>
            </a:pPr>
            <a:endParaRPr lang="fr-FR" sz="2200" b="1" u="sng" dirty="0">
              <a:latin typeface="Thorndale" pitchFamily="18"/>
            </a:endParaRPr>
          </a:p>
          <a:p>
            <a:pPr marL="216000" lvl="0" indent="-216000">
              <a:buNone/>
            </a:pPr>
            <a:endParaRPr lang="fr-FR" sz="2200" b="1" u="sng" dirty="0">
              <a:latin typeface="Thorndale" pitchFamily="18"/>
            </a:endParaRPr>
          </a:p>
          <a:p>
            <a:pPr marL="342900" lvl="0" indent="-342900">
              <a:buFontTx/>
              <a:buChar char="-"/>
            </a:pPr>
            <a:r>
              <a:rPr lang="fr-FR" sz="2200" b="1" u="sng" dirty="0">
                <a:latin typeface="Thorndale" pitchFamily="18"/>
              </a:rPr>
              <a:t>Durée du séjour  :</a:t>
            </a:r>
            <a:r>
              <a:rPr lang="fr-FR" sz="2200" dirty="0">
                <a:latin typeface="Thorndale" pitchFamily="18"/>
              </a:rPr>
              <a:t> 7 jours, départ vendredi 31 janvier 20h, retour samedi 8 février 8h</a:t>
            </a:r>
          </a:p>
          <a:p>
            <a:pPr marL="342900" lvl="0" indent="-342900">
              <a:buFontTx/>
              <a:buChar char="-"/>
            </a:pPr>
            <a:r>
              <a:rPr lang="fr-FR" sz="2200" b="1" u="sng" dirty="0">
                <a:latin typeface="Thorndale" pitchFamily="18"/>
              </a:rPr>
              <a:t>-  Lieu du séjour :</a:t>
            </a:r>
            <a:r>
              <a:rPr lang="fr-FR" sz="2200" dirty="0">
                <a:latin typeface="Thorndale" pitchFamily="18"/>
              </a:rPr>
              <a:t> La chapelle d'Abondance, chalet La </a:t>
            </a:r>
            <a:r>
              <a:rPr lang="fr-FR" sz="2200" dirty="0" err="1">
                <a:latin typeface="Thorndale" pitchFamily="18"/>
              </a:rPr>
              <a:t>Carlina</a:t>
            </a:r>
            <a:endParaRPr lang="fr-FR" sz="2200" dirty="0">
              <a:latin typeface="Thorndale" pitchFamily="18"/>
            </a:endParaRPr>
          </a:p>
          <a:p>
            <a:pPr marL="216000" lvl="0" indent="-216000">
              <a:buNone/>
            </a:pPr>
            <a:endParaRPr lang="fr-FR" sz="800" b="1" u="sng" dirty="0">
              <a:latin typeface="Thorndale" pitchFamily="18"/>
            </a:endParaRPr>
          </a:p>
          <a:p>
            <a:pPr marL="216000" lvl="0" indent="-216000">
              <a:buNone/>
            </a:pPr>
            <a:r>
              <a:rPr lang="fr-FR" sz="2200" b="1" u="sng" dirty="0">
                <a:latin typeface="Thorndale" pitchFamily="18"/>
              </a:rPr>
              <a:t>- Déroulement des journées :</a:t>
            </a:r>
          </a:p>
          <a:p>
            <a:pPr marL="216000" lvl="0" indent="-216000">
              <a:buNone/>
            </a:pPr>
            <a:r>
              <a:rPr lang="fr-FR" sz="2200" u="sng" dirty="0">
                <a:latin typeface="Thorndale" pitchFamily="18"/>
              </a:rPr>
              <a:t>	avec des objectifs recentrés</a:t>
            </a:r>
          </a:p>
          <a:p>
            <a:pPr marL="216000" lvl="0" indent="-216000">
              <a:buNone/>
            </a:pPr>
            <a:r>
              <a:rPr lang="fr-FR" sz="2200" dirty="0">
                <a:latin typeface="Thorndale" pitchFamily="18"/>
              </a:rPr>
              <a:t>→ 5 journées avec un emploi du temps similaire :</a:t>
            </a:r>
          </a:p>
          <a:p>
            <a:pPr marL="216000" lvl="0" indent="-216000">
              <a:buNone/>
            </a:pPr>
            <a:r>
              <a:rPr lang="fr-FR" sz="2200" dirty="0">
                <a:latin typeface="Thorndale" pitchFamily="18"/>
              </a:rPr>
              <a:t>   1. découverte du ski</a:t>
            </a:r>
          </a:p>
          <a:p>
            <a:pPr marL="457200" lvl="0" indent="-228600">
              <a:buNone/>
            </a:pPr>
            <a:r>
              <a:rPr lang="fr-FR" sz="2200" dirty="0">
                <a:latin typeface="Thorndale" pitchFamily="18"/>
              </a:rPr>
              <a:t>2. une visite pédagogique</a:t>
            </a:r>
          </a:p>
          <a:p>
            <a:pPr marL="457200" lvl="0" indent="-228600">
              <a:buNone/>
            </a:pPr>
            <a:r>
              <a:rPr lang="fr-FR" sz="2200" dirty="0">
                <a:latin typeface="Thorndale" pitchFamily="18"/>
              </a:rPr>
              <a:t>3. 1h30 à 2h de classe par jour (objectif  : </a:t>
            </a:r>
            <a:r>
              <a:rPr lang="fr-FR" sz="2200" b="1" u="sng" dirty="0">
                <a:latin typeface="Thorndale" pitchFamily="18"/>
              </a:rPr>
              <a:t>école</a:t>
            </a:r>
            <a:r>
              <a:rPr lang="fr-FR" sz="2200" u="sng" dirty="0">
                <a:latin typeface="Thorndale" pitchFamily="18"/>
              </a:rPr>
              <a:t> à la montagne</a:t>
            </a:r>
            <a:r>
              <a:rPr lang="fr-FR" sz="2200" dirty="0">
                <a:latin typeface="Thorndale" pitchFamily="18"/>
              </a:rPr>
              <a:t>)</a:t>
            </a:r>
          </a:p>
          <a:p>
            <a:pPr marL="457200" lvl="0" indent="-228600">
              <a:buNone/>
            </a:pPr>
            <a:r>
              <a:rPr lang="fr-FR" sz="2200" dirty="0">
                <a:latin typeface="Thorndale" pitchFamily="18"/>
              </a:rPr>
              <a:t>→ 	2 journées  avec découverte de la randonnée en raquettes, d'une station en altitude (Châtel : 1750m), jeux ludiques et organisation du séjour.</a:t>
            </a:r>
            <a:endParaRPr lang="fr-FR" sz="2200" b="1" u="sng" dirty="0">
              <a:latin typeface="Thorndale" pitchFamily="1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Objectif à long ter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540000" y="699480"/>
            <a:ext cx="8808840" cy="126216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fr-FR"/>
              <a:t>  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822600" y="2137680"/>
            <a:ext cx="8418240" cy="4549964"/>
          </a:xfrm>
        </p:spPr>
        <p:txBody>
          <a:bodyPr>
            <a:spAutoFit/>
          </a:bodyPr>
          <a:lstStyle>
            <a:defPPr marL="432000" marR="0" lvl="0" indent="-324000" algn="l">
              <a:spcBef>
                <a:spcPts val="0"/>
              </a:spcBef>
              <a:spcAft>
                <a:spcPts val="1414"/>
              </a:spcAft>
              <a:buClr>
                <a:srgbClr val="0E594D"/>
              </a:buClr>
              <a:buSzPct val="45000"/>
              <a:buFont typeface="StarSymbol"/>
              <a:buNone/>
              <a:defRPr lang="fr-FR" sz="12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4"/>
              </a:spcAft>
              <a:buClr>
                <a:srgbClr val="0E594D"/>
              </a:buClr>
              <a:buSzPct val="45000"/>
              <a:buFont typeface="StarSymbol"/>
              <a:buChar char="●"/>
              <a:defRPr lang="fr-FR" sz="12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1134"/>
              </a:spcAft>
              <a:buClr>
                <a:srgbClr val="000000"/>
              </a:buClr>
              <a:buSzPct val="75000"/>
              <a:buFont typeface="StarSymbol"/>
              <a:buChar char="–"/>
              <a:defRPr lang="fr-FR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000000"/>
              </a:buClr>
              <a:buSzPct val="75000"/>
              <a:buFont typeface="StarSymbol"/>
              <a:buChar char="–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9pPr>
          </a:lstStyle>
          <a:p>
            <a:pPr lvl="0">
              <a:buNone/>
            </a:pPr>
            <a:endParaRPr lang="fr-FR" dirty="0"/>
          </a:p>
          <a:p>
            <a:pPr lvl="0">
              <a:buNone/>
            </a:pPr>
            <a:r>
              <a:rPr lang="fr-FR" sz="2200" b="1" u="sng" dirty="0"/>
              <a:t>- Un projet de classe avec des objectifs pédagogiques</a:t>
            </a:r>
          </a:p>
          <a:p>
            <a:pPr lvl="0">
              <a:buNone/>
            </a:pPr>
            <a:r>
              <a:rPr lang="fr-FR" sz="2000" dirty="0"/>
              <a:t>Nous travaillerons donc à la montagne</a:t>
            </a:r>
          </a:p>
          <a:p>
            <a:pPr lvl="0">
              <a:buNone/>
            </a:pPr>
            <a:r>
              <a:rPr lang="fr-FR" sz="2000" dirty="0"/>
              <a:t>→ du plaisir et des enseignements</a:t>
            </a:r>
          </a:p>
          <a:p>
            <a:pPr lvl="0">
              <a:buNone/>
            </a:pPr>
            <a:r>
              <a:rPr lang="fr-FR" sz="2000" dirty="0"/>
              <a:t>→ importance d'avoir l'ensemble de la classe → sinon pas d’intérêt de mettre en place une classe découverte</a:t>
            </a:r>
          </a:p>
          <a:p>
            <a:pPr lvl="0">
              <a:buNone/>
            </a:pPr>
            <a:r>
              <a:rPr lang="fr-FR" sz="2000" dirty="0"/>
              <a:t>→ Relié avec le programme des élèves de CM1  : production d'écrit, dire des textes, histoire et géographie, sciences, anglais, </a:t>
            </a:r>
            <a:r>
              <a:rPr lang="fr-FR" sz="2000" dirty="0" err="1"/>
              <a:t>eps</a:t>
            </a:r>
            <a:r>
              <a:rPr lang="fr-FR" sz="2000" dirty="0"/>
              <a:t>... </a:t>
            </a:r>
            <a:r>
              <a:rPr lang="fr-FR" dirty="0"/>
              <a:t>(voir </a:t>
            </a:r>
            <a:r>
              <a:rPr lang="fr-FR" dirty="0" err="1"/>
              <a:t>obj</a:t>
            </a:r>
            <a:r>
              <a:rPr lang="fr-FR" dirty="0"/>
              <a:t>)</a:t>
            </a:r>
          </a:p>
          <a:p>
            <a:pPr lvl="0">
              <a:buNone/>
            </a:pPr>
            <a:r>
              <a:rPr lang="fr-FR" sz="2000" dirty="0"/>
              <a:t>→ Relié au projet de l'école : ouverture culturelle de l'élève</a:t>
            </a:r>
          </a:p>
          <a:p>
            <a:pPr lvl="0">
              <a:buNone/>
            </a:pPr>
            <a:r>
              <a:rPr lang="fr-FR" sz="2000" dirty="0"/>
              <a:t>→ Aspects transversaux : Autonomie, initiative, responsabilité, socialisation + respect de l'autre, de l’environnement, du patrimoine...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655999" y="699480"/>
            <a:ext cx="7488000" cy="767880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200" b="1" i="0" u="sng" strike="noStrike">
                <a:ln>
                  <a:noFill/>
                </a:ln>
                <a:solidFill>
                  <a:srgbClr val="000000"/>
                </a:solidFill>
                <a:uFillTx/>
                <a:latin typeface="Albany" pitchFamily="34"/>
                <a:ea typeface="HG Mincho Light J" pitchFamily="2"/>
                <a:cs typeface="Arial Unicode MS" pitchFamily="2"/>
              </a:rPr>
              <a:t>Donner du sens aux apprentissages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Le beso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540000" y="699480"/>
            <a:ext cx="8808840" cy="126252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marL="216000" lvl="0" indent="-360000">
              <a:buNone/>
            </a:pPr>
            <a:r>
              <a:rPr lang="fr-FR" sz="3200" u="sng"/>
              <a:t>Activités prévues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791840" y="1979637"/>
            <a:ext cx="8418240" cy="6002640"/>
          </a:xfrm>
        </p:spPr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1414"/>
              </a:spcAft>
              <a:buClr>
                <a:srgbClr val="0E594D"/>
              </a:buClr>
              <a:buSzPct val="45000"/>
              <a:buFont typeface="StarSymbol"/>
              <a:buNone/>
              <a:defRPr lang="fr-FR" sz="12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4"/>
              </a:spcAft>
              <a:buClr>
                <a:srgbClr val="0E594D"/>
              </a:buClr>
              <a:buSzPct val="45000"/>
              <a:buFont typeface="StarSymbol"/>
              <a:buChar char="●"/>
              <a:defRPr lang="fr-FR" sz="12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1134"/>
              </a:spcAft>
              <a:buClr>
                <a:srgbClr val="000000"/>
              </a:buClr>
              <a:buSzPct val="75000"/>
              <a:buFont typeface="StarSymbol"/>
              <a:buChar char="–"/>
              <a:defRPr lang="fr-FR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000000"/>
              </a:buClr>
              <a:buSzPct val="75000"/>
              <a:buFont typeface="StarSymbol"/>
              <a:buChar char="–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9pPr>
          </a:lstStyle>
          <a:p>
            <a:pPr lvl="0">
              <a:buNone/>
            </a:pPr>
            <a:r>
              <a:rPr lang="fr-FR" sz="1800" b="1" u="sng" dirty="0"/>
              <a:t>Visite d'une ferme et d'une fromagerie à la Chapelle et ateliers:</a:t>
            </a:r>
            <a:r>
              <a:rPr lang="fr-FR" sz="1800" dirty="0"/>
              <a:t> la vie d'un agriculteur à la montagne (entre tradition et modernité), la gestion du troupeau en montagne, l'alpage, la récolte du fourrage pour l'hiver, la  transformation en lait, la fabrication de fromage: CHEVRERIE DES THOULES</a:t>
            </a:r>
          </a:p>
          <a:p>
            <a:pPr lvl="0">
              <a:buNone/>
            </a:pPr>
            <a:r>
              <a:rPr lang="fr-FR" sz="1800" b="1" u="sng" dirty="0"/>
              <a:t>Le musée du Val à Abondance:</a:t>
            </a:r>
            <a:r>
              <a:rPr lang="fr-FR" sz="1800" dirty="0"/>
              <a:t> visite du centre d'interprétation  : mieux comprendre les paysages montagnards, les modes de vie au rythme des saisons, les déplacements entre alpage et vallée, les étapes de la fabrication du fromage «  Abondance  », les caves d’affinage, la faune en montagne...</a:t>
            </a:r>
          </a:p>
          <a:p>
            <a:pPr lvl="0">
              <a:buNone/>
            </a:pPr>
            <a:r>
              <a:rPr lang="fr-FR" sz="1800" b="1" u="sng" dirty="0"/>
              <a:t>Le musée de la vieille douane à Châtel: </a:t>
            </a:r>
            <a:r>
              <a:rPr lang="fr-FR" sz="1800" dirty="0"/>
              <a:t>exposition originale et enquête, sur le thème de la contrebande dans les montagnes franco-suisses jusqu’au développement du tourisme dans les années 50</a:t>
            </a:r>
          </a:p>
          <a:p>
            <a:pPr marL="0" lvl="0" indent="0">
              <a:buNone/>
            </a:pPr>
            <a:r>
              <a:rPr lang="fr-FR" sz="1800" b="1" u="sng" dirty="0"/>
              <a:t>Découverte de Châtel (télécabine) et randonnée jusqu’en Suisse :</a:t>
            </a:r>
            <a:r>
              <a:rPr lang="fr-FR" sz="1800" dirty="0"/>
              <a:t> «  la haute altitude  » 1850 mètres, la faune et la flore en altitude, lecture de paysages, plaisir de l'abondance de neige</a:t>
            </a:r>
          </a:p>
          <a:p>
            <a:pPr marL="0" lvl="0" indent="0">
              <a:buNone/>
            </a:pPr>
            <a:r>
              <a:rPr lang="fr-FR" sz="1800" b="1" u="sng" dirty="0"/>
              <a:t>Découverte des raquettes:</a:t>
            </a:r>
            <a:r>
              <a:rPr lang="fr-FR" sz="1800" dirty="0"/>
              <a:t> découverte du paysage, de cascades, de combes, encadré par des moniteurs ESF qui font découvrir les particularités de la montagne</a:t>
            </a:r>
          </a:p>
          <a:p>
            <a:pPr lvl="0">
              <a:buNone/>
            </a:pPr>
            <a:endParaRPr lang="fr-FR" dirty="0"/>
          </a:p>
          <a:p>
            <a:pPr lvl="0">
              <a:buNone/>
            </a:pPr>
            <a:endParaRPr lang="fr-FR" dirty="0"/>
          </a:p>
          <a:p>
            <a:pPr lvl="0"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Réponse apport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540000" y="699480"/>
            <a:ext cx="8808840" cy="126252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marL="216000" lvl="0" indent="-360000">
              <a:buNone/>
            </a:pPr>
            <a:r>
              <a:rPr lang="fr-FR" dirty="0"/>
              <a:t>  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930600" y="2101680"/>
            <a:ext cx="8418240" cy="4763159"/>
          </a:xfrm>
        </p:spPr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1414"/>
              </a:spcAft>
              <a:buClr>
                <a:srgbClr val="0E594D"/>
              </a:buClr>
              <a:buSzPct val="45000"/>
              <a:buFont typeface="StarSymbol"/>
              <a:buNone/>
              <a:defRPr lang="fr-FR" sz="12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4"/>
              </a:spcAft>
              <a:buClr>
                <a:srgbClr val="0E594D"/>
              </a:buClr>
              <a:buSzPct val="45000"/>
              <a:buFont typeface="StarSymbol"/>
              <a:buChar char="●"/>
              <a:defRPr lang="fr-FR" sz="12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1134"/>
              </a:spcAft>
              <a:buClr>
                <a:srgbClr val="000000"/>
              </a:buClr>
              <a:buSzPct val="75000"/>
              <a:buFont typeface="StarSymbol"/>
              <a:buChar char="–"/>
              <a:defRPr lang="fr-FR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000000"/>
              </a:buClr>
              <a:buSzPct val="75000"/>
              <a:buFont typeface="StarSymbol"/>
              <a:buChar char="–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9pPr>
          </a:lstStyle>
          <a:p>
            <a:pPr marL="0" indent="0">
              <a:buNone/>
            </a:pPr>
            <a:r>
              <a:rPr lang="fr-FR" sz="1800" b="1" u="sng" dirty="0"/>
              <a:t>Exposition de l'office du tourisme  </a:t>
            </a:r>
            <a:r>
              <a:rPr lang="fr-FR" sz="1800" dirty="0"/>
              <a:t>: le ski à travers le temps , la guerre dans la vallée …</a:t>
            </a:r>
          </a:p>
          <a:p>
            <a:pPr lvl="0">
              <a:buNone/>
            </a:pPr>
            <a:r>
              <a:rPr lang="fr-FR" sz="1800" b="1" u="sng" dirty="0"/>
              <a:t>Musée de Papy Gaby  :</a:t>
            </a:r>
            <a:r>
              <a:rPr lang="fr-FR" sz="1800" dirty="0"/>
              <a:t> le ski, les costumes traditionnels, les objets anciens, la faune, le musée de cire et les automates...</a:t>
            </a:r>
          </a:p>
          <a:p>
            <a:pPr marL="0" indent="0">
              <a:buNone/>
            </a:pPr>
            <a:r>
              <a:rPr lang="fr-FR" sz="1800" b="1" u="sng" dirty="0"/>
              <a:t>Parcours dans la vallée: </a:t>
            </a:r>
            <a:r>
              <a:rPr lang="fr-FR" sz="1800" dirty="0"/>
              <a:t>découvrir le vocabulaire de la montagne, les particularités de l’habitat montagnard…</a:t>
            </a:r>
          </a:p>
          <a:p>
            <a:pPr marL="0" indent="0">
              <a:buNone/>
            </a:pPr>
            <a:r>
              <a:rPr lang="fr-FR" sz="1800" b="1" u="sng" dirty="0"/>
              <a:t>Jeu de piste dans le village, découverte de l’architecture à la montagne…</a:t>
            </a:r>
          </a:p>
          <a:p>
            <a:pPr marL="0" lvl="0" indent="0">
              <a:buNone/>
            </a:pPr>
            <a:endParaRPr lang="fr-FR" sz="1800" b="1" u="sng" dirty="0"/>
          </a:p>
          <a:p>
            <a:pPr marL="0" lvl="0" indent="0">
              <a:buNone/>
            </a:pPr>
            <a:r>
              <a:rPr lang="fr-FR" sz="1800" b="1" u="sng" dirty="0"/>
              <a:t>et …. travail en classe…</a:t>
            </a:r>
          </a:p>
          <a:p>
            <a:pPr marL="0" lvl="0" indent="0">
              <a:buNone/>
            </a:pPr>
            <a:endParaRPr lang="fr-FR" sz="2200" b="1" u="sng" dirty="0"/>
          </a:p>
          <a:p>
            <a:pPr marL="0" indent="0">
              <a:buNone/>
            </a:pPr>
            <a:endParaRPr lang="fr-FR" sz="2400" dirty="0"/>
          </a:p>
          <a:p>
            <a:pPr marL="0" lvl="0" indent="0">
              <a:buNone/>
            </a:pPr>
            <a:endParaRPr lang="fr-FR" sz="2200" b="1" u="sng" dirty="0"/>
          </a:p>
        </p:txBody>
      </p:sp>
      <p:sp>
        <p:nvSpPr>
          <p:cNvPr id="4" name="ZoneTexte 3"/>
          <p:cNvSpPr txBox="1"/>
          <p:nvPr/>
        </p:nvSpPr>
        <p:spPr>
          <a:xfrm>
            <a:off x="2520000" y="792000"/>
            <a:ext cx="5040000" cy="456119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200" b="1" i="0" u="sng" strike="noStrike">
                <a:ln>
                  <a:noFill/>
                </a:ln>
                <a:solidFill>
                  <a:srgbClr val="000000"/>
                </a:solidFill>
                <a:uFillTx/>
                <a:latin typeface="Albany" pitchFamily="34"/>
                <a:ea typeface="HG Mincho Light J" pitchFamily="2"/>
                <a:cs typeface="Arial Unicode MS" pitchFamily="2"/>
              </a:rPr>
              <a:t>Autres activités prévues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nalyse de coû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540000" y="1084519"/>
            <a:ext cx="8808840" cy="492443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marL="216000" lvl="0" indent="-360000">
              <a:buNone/>
            </a:pPr>
            <a:r>
              <a:rPr lang="fr-FR" sz="3200" u="sng" dirty="0"/>
              <a:t>Coût pour chaque enfant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822600" y="2137680"/>
            <a:ext cx="8418240" cy="4763159"/>
          </a:xfrm>
        </p:spPr>
        <p:txBody>
          <a:bodyPr>
            <a:spAutoFit/>
          </a:bodyPr>
          <a:lstStyle>
            <a:defPPr marL="432000" marR="0" lvl="0" indent="-324000" algn="l">
              <a:spcBef>
                <a:spcPts val="0"/>
              </a:spcBef>
              <a:spcAft>
                <a:spcPts val="1414"/>
              </a:spcAft>
              <a:buClr>
                <a:srgbClr val="0E594D"/>
              </a:buClr>
              <a:buSzPct val="45000"/>
              <a:buFont typeface="StarSymbol"/>
              <a:buNone/>
              <a:defRPr lang="fr-FR" sz="12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4"/>
              </a:spcAft>
              <a:buClr>
                <a:srgbClr val="0E594D"/>
              </a:buClr>
              <a:buSzPct val="45000"/>
              <a:buFont typeface="StarSymbol"/>
              <a:buChar char="●"/>
              <a:defRPr lang="fr-FR" sz="12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1134"/>
              </a:spcAft>
              <a:buClr>
                <a:srgbClr val="000000"/>
              </a:buClr>
              <a:buSzPct val="75000"/>
              <a:buFont typeface="StarSymbol"/>
              <a:buChar char="–"/>
              <a:defRPr lang="fr-FR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000000"/>
              </a:buClr>
              <a:buSzPct val="75000"/>
              <a:buFont typeface="StarSymbol"/>
              <a:buChar char="–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9pPr>
          </a:lstStyle>
          <a:p>
            <a:pPr marL="0" lvl="0" indent="0"/>
            <a:r>
              <a:rPr lang="fr-FR"/>
              <a:t>s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041627"/>
              </p:ext>
            </p:extLst>
          </p:nvPr>
        </p:nvGraphicFramePr>
        <p:xfrm>
          <a:off x="822600" y="2555701"/>
          <a:ext cx="7193714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2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1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Dépenses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Prix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Pension et location de ski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260 euros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Bus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90 euros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Forfait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42 euros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Cours de ski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30 euros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Sortie en raquettes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10 euros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Téléphérique Châtel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6 euros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Musées et activités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aseline="0" dirty="0"/>
                        <a:t>30 euros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Médailles et divers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6 euros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u="sng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u="sng" dirty="0"/>
                        <a:t>474 EUROS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540000" y="699480"/>
            <a:ext cx="8808840" cy="126252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marL="216000" lvl="0" indent="-360000">
              <a:buNone/>
            </a:pPr>
            <a:r>
              <a:rPr lang="fr-FR" sz="3200" u="sng" dirty="0"/>
              <a:t>Prix pour les familles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930600" y="2101680"/>
            <a:ext cx="8418240" cy="4919760"/>
          </a:xfrm>
        </p:spPr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1414"/>
              </a:spcAft>
              <a:buClr>
                <a:srgbClr val="0E594D"/>
              </a:buClr>
              <a:buSzPct val="45000"/>
              <a:buFont typeface="StarSymbol"/>
              <a:buNone/>
              <a:defRPr lang="fr-FR" sz="12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4"/>
              </a:spcAft>
              <a:buClr>
                <a:srgbClr val="0E594D"/>
              </a:buClr>
              <a:buSzPct val="45000"/>
              <a:buFont typeface="StarSymbol"/>
              <a:buChar char="●"/>
              <a:defRPr lang="fr-FR" sz="12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1134"/>
              </a:spcAft>
              <a:buClr>
                <a:srgbClr val="000000"/>
              </a:buClr>
              <a:buSzPct val="75000"/>
              <a:buFont typeface="StarSymbol"/>
              <a:buChar char="–"/>
              <a:defRPr lang="fr-FR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000000"/>
              </a:buClr>
              <a:buSzPct val="75000"/>
              <a:buFont typeface="StarSymbol"/>
              <a:buChar char="–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9pPr>
          </a:lstStyle>
          <a:p>
            <a:pPr lvl="0">
              <a:buNone/>
            </a:pPr>
            <a:r>
              <a:rPr lang="fr-FR" sz="2800" b="1" u="sng" dirty="0"/>
              <a:t>→ Participations :</a:t>
            </a:r>
          </a:p>
          <a:p>
            <a:pPr marL="571500" lvl="0" indent="-342900">
              <a:buFontTx/>
              <a:buChar char="-"/>
            </a:pPr>
            <a:r>
              <a:rPr lang="fr-FR" sz="2000" dirty="0"/>
              <a:t>Mairie </a:t>
            </a:r>
          </a:p>
          <a:p>
            <a:pPr marL="571500" lvl="0" indent="-342900">
              <a:buFontTx/>
              <a:buChar char="-"/>
            </a:pPr>
            <a:r>
              <a:rPr lang="fr-FR" sz="2000" dirty="0"/>
              <a:t>FCPE </a:t>
            </a:r>
          </a:p>
          <a:p>
            <a:pPr marL="571500" lvl="0" indent="-342900">
              <a:buFontTx/>
              <a:buChar char="-"/>
            </a:pPr>
            <a:r>
              <a:rPr lang="fr-FR" sz="2000" dirty="0"/>
              <a:t>Coopérative de classes et de la classe de neige</a:t>
            </a:r>
          </a:p>
          <a:p>
            <a:pPr lvl="0">
              <a:buNone/>
            </a:pPr>
            <a:r>
              <a:rPr lang="fr-FR" sz="2800" b="1" u="sng" dirty="0"/>
              <a:t>→ Restant pour les familles :</a:t>
            </a:r>
          </a:p>
          <a:p>
            <a:pPr lvl="0">
              <a:buNone/>
            </a:pPr>
            <a:r>
              <a:rPr lang="fr-FR" sz="2000" dirty="0"/>
              <a:t>  240 euros</a:t>
            </a:r>
          </a:p>
          <a:p>
            <a:pPr lvl="0">
              <a:buNone/>
            </a:pPr>
            <a:endParaRPr lang="fr-FR" sz="2000" dirty="0"/>
          </a:p>
          <a:p>
            <a:pPr marL="108000" lvl="0" indent="0"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748783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oints forts et avant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540000" y="1084519"/>
            <a:ext cx="8808840" cy="492443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marL="216000" lvl="0" indent="-360000">
              <a:buNone/>
            </a:pPr>
            <a:r>
              <a:rPr lang="fr-FR" sz="3200" u="sng" dirty="0"/>
              <a:t>Aides pour les familles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827224" y="1907629"/>
            <a:ext cx="8418240" cy="4919760"/>
          </a:xfrm>
        </p:spPr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1414"/>
              </a:spcAft>
              <a:buClr>
                <a:srgbClr val="0E594D"/>
              </a:buClr>
              <a:buSzPct val="45000"/>
              <a:buFont typeface="StarSymbol"/>
              <a:buNone/>
              <a:defRPr lang="fr-FR" sz="12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4"/>
              </a:spcAft>
              <a:buClr>
                <a:srgbClr val="0E594D"/>
              </a:buClr>
              <a:buSzPct val="45000"/>
              <a:buFont typeface="StarSymbol"/>
              <a:buChar char="●"/>
              <a:defRPr lang="fr-FR" sz="12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1134"/>
              </a:spcAft>
              <a:buClr>
                <a:srgbClr val="000000"/>
              </a:buClr>
              <a:buSzPct val="75000"/>
              <a:buFont typeface="StarSymbol"/>
              <a:buChar char="–"/>
              <a:defRPr lang="fr-FR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000000"/>
              </a:buClr>
              <a:buSzPct val="75000"/>
              <a:buFont typeface="StarSymbol"/>
              <a:buChar char="–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9pPr>
          </a:lstStyle>
          <a:p>
            <a:pPr lvl="0">
              <a:buFontTx/>
              <a:buChar char="-"/>
            </a:pPr>
            <a:r>
              <a:rPr lang="fr-FR" sz="2000" b="1" u="sng" dirty="0"/>
              <a:t>Plus d’aide JPA depuis sortie RRS</a:t>
            </a:r>
          </a:p>
          <a:p>
            <a:pPr lvl="0">
              <a:buFontTx/>
              <a:buChar char="-"/>
            </a:pPr>
            <a:endParaRPr lang="fr-FR" sz="800" b="1" u="sng" dirty="0"/>
          </a:p>
          <a:p>
            <a:pPr lvl="0">
              <a:spcAft>
                <a:spcPts val="0"/>
              </a:spcAft>
              <a:buFontTx/>
              <a:buChar char="-"/>
            </a:pPr>
            <a:r>
              <a:rPr lang="fr-FR" sz="2000" b="1" u="sng" dirty="0"/>
              <a:t>Possibilité de réaliser des actions </a:t>
            </a:r>
            <a:r>
              <a:rPr lang="fr-FR" sz="2000" dirty="0"/>
              <a:t>pour réduire le coût: pas de ventes individuelles (collectif pour réduire le coût général)</a:t>
            </a:r>
          </a:p>
          <a:p>
            <a:pPr lvl="0">
              <a:spcAft>
                <a:spcPts val="0"/>
              </a:spcAft>
              <a:buFontTx/>
              <a:buChar char="-"/>
            </a:pPr>
            <a:endParaRPr lang="fr-FR" sz="2000" dirty="0"/>
          </a:p>
          <a:p>
            <a:pPr lvl="0">
              <a:spcAft>
                <a:spcPts val="0"/>
              </a:spcAft>
              <a:buFontTx/>
              <a:buChar char="-"/>
            </a:pPr>
            <a:r>
              <a:rPr lang="fr-FR" sz="2000" b="1" u="sng" dirty="0"/>
              <a:t>Possibilité de demander des aides</a:t>
            </a:r>
            <a:r>
              <a:rPr lang="fr-FR" sz="2000" dirty="0"/>
              <a:t>: à votre employeur, à la MSA, en cas d’enfant en famille d’accueil….</a:t>
            </a:r>
          </a:p>
          <a:p>
            <a:pPr lvl="0">
              <a:spcAft>
                <a:spcPts val="0"/>
              </a:spcAft>
              <a:buFontTx/>
              <a:buChar char="-"/>
            </a:pPr>
            <a:endParaRPr lang="fr-FR" sz="2000" dirty="0"/>
          </a:p>
          <a:p>
            <a:pPr lvl="0">
              <a:spcAft>
                <a:spcPts val="0"/>
              </a:spcAft>
              <a:buFontTx/>
              <a:buChar char="-"/>
            </a:pPr>
            <a:endParaRPr lang="fr-FR" sz="800" dirty="0"/>
          </a:p>
          <a:p>
            <a:pPr lvl="0">
              <a:spcAft>
                <a:spcPts val="0"/>
              </a:spcAft>
              <a:buFontTx/>
              <a:buChar char="-"/>
            </a:pPr>
            <a:r>
              <a:rPr lang="fr-FR" sz="2000" b="1" u="sng" dirty="0"/>
              <a:t>Possibilité d'échelonner les paiements</a:t>
            </a:r>
          </a:p>
          <a:p>
            <a:pPr lvl="0">
              <a:spcAft>
                <a:spcPts val="0"/>
              </a:spcAft>
              <a:buNone/>
            </a:pPr>
            <a:r>
              <a:rPr lang="fr-FR" sz="2000" dirty="0"/>
              <a:t>2x 120 euros	   4x 60 euros       5x48 euros 	10 x 24 euros…</a:t>
            </a:r>
          </a:p>
          <a:p>
            <a:pPr lvl="0">
              <a:spcAft>
                <a:spcPts val="0"/>
              </a:spcAft>
              <a:buNone/>
            </a:pPr>
            <a:endParaRPr lang="fr-FR" sz="2000" dirty="0"/>
          </a:p>
          <a:p>
            <a:pPr lvl="0">
              <a:spcAft>
                <a:spcPts val="0"/>
              </a:spcAft>
              <a:buFontTx/>
              <a:buChar char="-"/>
            </a:pPr>
            <a:endParaRPr lang="fr-FR" sz="800" dirty="0"/>
          </a:p>
          <a:p>
            <a:pPr lvl="0">
              <a:spcAft>
                <a:spcPts val="0"/>
              </a:spcAft>
              <a:buFontTx/>
              <a:buChar char="-"/>
            </a:pPr>
            <a:r>
              <a:rPr lang="fr-FR" sz="2000" b="1" u="sng" dirty="0"/>
              <a:t> Possibilité d’effectuer une bourse aux vêtements </a:t>
            </a:r>
            <a:r>
              <a:rPr lang="fr-FR" sz="2000" dirty="0"/>
              <a:t>pour acheter </a:t>
            </a:r>
          </a:p>
          <a:p>
            <a:pPr marL="108000" lvl="0" indent="0">
              <a:spcAft>
                <a:spcPts val="0"/>
              </a:spcAft>
              <a:buNone/>
            </a:pPr>
            <a:r>
              <a:rPr lang="fr-FR" sz="2000" dirty="0"/>
              <a:t>quelques affaires de ski</a:t>
            </a:r>
          </a:p>
          <a:p>
            <a:pPr lvl="0">
              <a:spcAft>
                <a:spcPts val="0"/>
              </a:spcAft>
              <a:buFontTx/>
              <a:buChar char="-"/>
            </a:pPr>
            <a:endParaRPr lang="fr-FR" sz="2000" dirty="0"/>
          </a:p>
          <a:p>
            <a:pPr lvl="0">
              <a:spcAft>
                <a:spcPts val="0"/>
              </a:spcAft>
              <a:buFontTx/>
              <a:buChar char="-"/>
            </a:pPr>
            <a:endParaRPr lang="fr-FR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esures à prend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540000" y="699480"/>
            <a:ext cx="8808840" cy="126252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marL="216000" lvl="0" indent="-360000">
              <a:buNone/>
            </a:pPr>
            <a:r>
              <a:rPr lang="fr-FR" sz="3200" u="sng" dirty="0"/>
              <a:t>Bilan et questions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930600" y="2101680"/>
            <a:ext cx="8574208" cy="5134541"/>
          </a:xfrm>
        </p:spPr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1414"/>
              </a:spcAft>
              <a:buClr>
                <a:srgbClr val="0E594D"/>
              </a:buClr>
              <a:buSzPct val="45000"/>
              <a:buFont typeface="StarSymbol"/>
              <a:buNone/>
              <a:defRPr lang="fr-FR" sz="12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4"/>
              </a:spcAft>
              <a:buClr>
                <a:srgbClr val="0E594D"/>
              </a:buClr>
              <a:buSzPct val="45000"/>
              <a:buFont typeface="StarSymbol"/>
              <a:buChar char="●"/>
              <a:defRPr lang="fr-FR" sz="12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1134"/>
              </a:spcAft>
              <a:buClr>
                <a:srgbClr val="000000"/>
              </a:buClr>
              <a:buSzPct val="75000"/>
              <a:buFont typeface="StarSymbol"/>
              <a:buChar char="–"/>
              <a:defRPr lang="fr-FR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000000"/>
              </a:buClr>
              <a:buSzPct val="75000"/>
              <a:buFont typeface="StarSymbol"/>
              <a:buChar char="–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9pPr>
          </a:lstStyle>
          <a:p>
            <a:pPr marL="457200" lvl="0" indent="-228600">
              <a:buNone/>
            </a:pPr>
            <a:r>
              <a:rPr lang="fr-FR" sz="2000" dirty="0"/>
              <a:t>→ </a:t>
            </a:r>
            <a:r>
              <a:rPr lang="fr-FR" sz="2000" u="sng" dirty="0"/>
              <a:t>moment privilégié d'apprentissage </a:t>
            </a:r>
            <a:r>
              <a:rPr lang="fr-FR" sz="2000" dirty="0"/>
              <a:t>scolaire et de la vie en collectivité très important dans une scolarité</a:t>
            </a:r>
          </a:p>
          <a:p>
            <a:pPr marL="457200" lvl="0" indent="-228600">
              <a:buNone/>
            </a:pPr>
            <a:r>
              <a:rPr lang="fr-FR" sz="2000" dirty="0"/>
              <a:t>→ </a:t>
            </a:r>
            <a:r>
              <a:rPr lang="fr-FR" sz="2000" u="sng" dirty="0"/>
              <a:t>investissement des parents </a:t>
            </a:r>
            <a:r>
              <a:rPr lang="fr-FR" sz="2000" dirty="0"/>
              <a:t>pour réduire le coût</a:t>
            </a:r>
          </a:p>
          <a:p>
            <a:pPr marL="457200" lvl="0" indent="-228600">
              <a:buNone/>
            </a:pPr>
            <a:r>
              <a:rPr lang="fr-FR" sz="2000" dirty="0"/>
              <a:t>→ </a:t>
            </a:r>
            <a:r>
              <a:rPr lang="fr-FR" sz="2000" u="sng" dirty="0"/>
              <a:t>parents accompagnateurs</a:t>
            </a:r>
            <a:r>
              <a:rPr lang="fr-FR" sz="2000" dirty="0"/>
              <a:t> (environ 3 par classe)</a:t>
            </a:r>
          </a:p>
          <a:p>
            <a:pPr marL="457200" lvl="0" indent="-228600">
              <a:buNone/>
            </a:pPr>
            <a:r>
              <a:rPr lang="fr-FR" sz="2000" dirty="0"/>
              <a:t>Diplôme de médecine, d’infirmier, de pharmacien, d’ambulancier, SST AFPS… puis BAFA ou travail avec les enfants puis motivation et capacité à gérer un groupe d’enfants</a:t>
            </a:r>
          </a:p>
          <a:p>
            <a:pPr marL="457200" lvl="0" indent="-228600">
              <a:buNone/>
            </a:pPr>
            <a:r>
              <a:rPr lang="fr-FR" sz="2000" dirty="0"/>
              <a:t>Candidature écrite (court)</a:t>
            </a:r>
          </a:p>
          <a:p>
            <a:pPr marL="457200" lvl="0" indent="-228600">
              <a:buNone/>
            </a:pPr>
            <a:r>
              <a:rPr lang="fr-FR" sz="2000" dirty="0"/>
              <a:t>→ </a:t>
            </a:r>
            <a:r>
              <a:rPr lang="fr-FR" sz="2000" u="sng" dirty="0"/>
              <a:t>réflexions autour du projet: </a:t>
            </a:r>
            <a:r>
              <a:rPr lang="fr-FR" sz="2000" dirty="0"/>
              <a:t>questions diverses, problèmes de santé, de séparation, le chalet, les chambres, l’encadrement…</a:t>
            </a:r>
          </a:p>
          <a:p>
            <a:pPr marL="457200" lvl="0" indent="-228600">
              <a:buNone/>
            </a:pPr>
            <a:r>
              <a:rPr lang="fr-FR" i="1" dirty="0"/>
              <a:t>Besoin pour réalisation du dossier d’une réponse rapide    (pour les vacances?)</a:t>
            </a:r>
          </a:p>
          <a:p>
            <a:pPr lvl="0">
              <a:buNone/>
            </a:pP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s-novel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yt-coo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../../../../../Program%20Files%20(x86)/OpenOffice.org%203/Basis/share/template/fr/presnt/prs-novelty.otp</Template>
  <TotalTime>496</TotalTime>
  <Words>230</Words>
  <Application>Microsoft Office PowerPoint</Application>
  <PresentationFormat>Personnalisé</PresentationFormat>
  <Paragraphs>94</Paragraphs>
  <Slides>9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Albany</vt:lpstr>
      <vt:lpstr>StarSymbol</vt:lpstr>
      <vt:lpstr>Thorndale</vt:lpstr>
      <vt:lpstr>prs-novelty</vt:lpstr>
      <vt:lpstr>lyt-cool</vt:lpstr>
      <vt:lpstr>   </vt:lpstr>
      <vt:lpstr>Classe de neige  Présentation générale</vt:lpstr>
      <vt:lpstr>  </vt:lpstr>
      <vt:lpstr>Activités prévues</vt:lpstr>
      <vt:lpstr>  </vt:lpstr>
      <vt:lpstr>Coût pour chaque enfant</vt:lpstr>
      <vt:lpstr>Prix pour les familles</vt:lpstr>
      <vt:lpstr>Aides pour les familles</vt:lpstr>
      <vt:lpstr>Bilan et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d'un nouveau produit</dc:title>
  <dc:creator>Guillaume Beauvais</dc:creator>
  <dc:description>Modèle de présentation d'un nouveau produit et des besoins auxquels il répond</dc:description>
  <cp:lastModifiedBy>Guillaume ertuic</cp:lastModifiedBy>
  <cp:revision>43</cp:revision>
  <dcterms:created xsi:type="dcterms:W3CDTF">2014-02-11T11:29:43Z</dcterms:created>
  <dcterms:modified xsi:type="dcterms:W3CDTF">2019-09-08T14:47:50Z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0">
    <vt:lpwstr/>
  </property>
  <property fmtid="{D5CDD505-2E9C-101B-9397-08002B2CF9AE}" pid="3" name="Info 1">
    <vt:lpwstr/>
  </property>
  <property fmtid="{D5CDD505-2E9C-101B-9397-08002B2CF9AE}" pid="4" name="Info 2">
    <vt:lpwstr/>
  </property>
  <property fmtid="{D5CDD505-2E9C-101B-9397-08002B2CF9AE}" pid="5" name="Info 3">
    <vt:lpwstr/>
  </property>
</Properties>
</file>